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2"/>
  </p:sldMasterIdLst>
  <p:notesMasterIdLst>
    <p:notesMasterId r:id="rId51"/>
  </p:notesMasterIdLst>
  <p:sldIdLst>
    <p:sldId id="257" r:id="rId3"/>
    <p:sldId id="260" r:id="rId4"/>
    <p:sldId id="261" r:id="rId5"/>
    <p:sldId id="287" r:id="rId6"/>
    <p:sldId id="328" r:id="rId7"/>
    <p:sldId id="329" r:id="rId8"/>
    <p:sldId id="262" r:id="rId9"/>
    <p:sldId id="327" r:id="rId10"/>
    <p:sldId id="288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23" r:id="rId19"/>
    <p:sldId id="314" r:id="rId20"/>
    <p:sldId id="315" r:id="rId21"/>
    <p:sldId id="316" r:id="rId22"/>
    <p:sldId id="317" r:id="rId23"/>
    <p:sldId id="324" r:id="rId24"/>
    <p:sldId id="298" r:id="rId25"/>
    <p:sldId id="299" r:id="rId26"/>
    <p:sldId id="300" r:id="rId27"/>
    <p:sldId id="301" r:id="rId28"/>
    <p:sldId id="302" r:id="rId29"/>
    <p:sldId id="325" r:id="rId30"/>
    <p:sldId id="303" r:id="rId31"/>
    <p:sldId id="304" r:id="rId32"/>
    <p:sldId id="305" r:id="rId33"/>
    <p:sldId id="306" r:id="rId34"/>
    <p:sldId id="307" r:id="rId35"/>
    <p:sldId id="309" r:id="rId36"/>
    <p:sldId id="308" r:id="rId37"/>
    <p:sldId id="310" r:id="rId38"/>
    <p:sldId id="311" r:id="rId39"/>
    <p:sldId id="321" r:id="rId40"/>
    <p:sldId id="322" r:id="rId41"/>
    <p:sldId id="312" r:id="rId42"/>
    <p:sldId id="326" r:id="rId43"/>
    <p:sldId id="313" r:id="rId44"/>
    <p:sldId id="318" r:id="rId45"/>
    <p:sldId id="319" r:id="rId46"/>
    <p:sldId id="320" r:id="rId47"/>
    <p:sldId id="330" r:id="rId48"/>
    <p:sldId id="331" r:id="rId49"/>
    <p:sldId id="25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612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0247-4F43-4C18-BCF3-D2CC81F1D5B8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76F3-B98B-40FB-BDE8-E0E26C490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1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FC5004-A6C7-4E90-824B-05BE3B7592E5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C4069-3D3E-402B-8E7A-04CCFFB778DD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05B6D-27C7-4B93-803F-D9B1BEDB77E5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0A554-5F4B-479E-BF4E-73422E1C0EEB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C7AF7-AA95-4C09-922F-7A4716413E4F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00553-704B-492D-958B-CD27B807A4B0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71288-C1FB-4A56-AA0C-BAEBBFD33D31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AC4DD-5657-4CF6-A8DA-3993E4049FC1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94934-6C2B-4307-8D9E-345C526127BF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FEB44E6-BCC1-46C6-A688-F9196CBADB0C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88F608-BDFB-43D1-AD55-1A187A5D8F2E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637BD5-2C13-42E3-A736-2B1456ECF76B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Created by : Vish duvani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5B04DD-A8C9-4A3F-82F1-6F46E482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rix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ot.bonrix.in/" TargetMode="External"/><Relationship Id="rId4" Type="http://schemas.openxmlformats.org/officeDocument/2006/relationships/hyperlink" Target="http://www.bonrix.co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18" Type="http://schemas.openxmlformats.org/officeDocument/2006/relationships/hyperlink" Target="http://gpstracker.in/" TargetMode="External"/><Relationship Id="rId3" Type="http://schemas.openxmlformats.org/officeDocument/2006/relationships/hyperlink" Target="http://rechargesystem.bonrix.in/" TargetMode="External"/><Relationship Id="rId21" Type="http://schemas.openxmlformats.org/officeDocument/2006/relationships/image" Target="../media/image65.jpg"/><Relationship Id="rId7" Type="http://schemas.openxmlformats.org/officeDocument/2006/relationships/hyperlink" Target="http://gpstracker.bonrix.in/" TargetMode="External"/><Relationship Id="rId12" Type="http://schemas.openxmlformats.org/officeDocument/2006/relationships/hyperlink" Target="http://crm.bonrix.in/" TargetMode="External"/><Relationship Id="rId17" Type="http://schemas.openxmlformats.org/officeDocument/2006/relationships/image" Target="../media/image63.png"/><Relationship Id="rId2" Type="http://schemas.openxmlformats.org/officeDocument/2006/relationships/image" Target="../media/image55.png"/><Relationship Id="rId16" Type="http://schemas.openxmlformats.org/officeDocument/2006/relationships/hyperlink" Target="http://myshoppingcart.bonrix.in/" TargetMode="External"/><Relationship Id="rId20" Type="http://schemas.openxmlformats.org/officeDocument/2006/relationships/hyperlink" Target="http://smsviamobil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24" Type="http://schemas.openxmlformats.org/officeDocument/2006/relationships/hyperlink" Target="http://livequotes.co.in/" TargetMode="External"/><Relationship Id="rId5" Type="http://schemas.openxmlformats.org/officeDocument/2006/relationships/hyperlink" Target="http://beacon.bonrix.in/" TargetMode="External"/><Relationship Id="rId15" Type="http://schemas.openxmlformats.org/officeDocument/2006/relationships/image" Target="../media/image62.png"/><Relationship Id="rId23" Type="http://schemas.openxmlformats.org/officeDocument/2006/relationships/image" Target="../media/image66.jpg"/><Relationship Id="rId10" Type="http://schemas.openxmlformats.org/officeDocument/2006/relationships/hyperlink" Target="http://pay.bonrix.in/" TargetMode="External"/><Relationship Id="rId19" Type="http://schemas.openxmlformats.org/officeDocument/2006/relationships/image" Target="../media/image64.jp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hyperlink" Target="http://salescloud.bonrix.in/" TargetMode="External"/><Relationship Id="rId22" Type="http://schemas.openxmlformats.org/officeDocument/2006/relationships/hyperlink" Target="http://mautodialer.com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18" Type="http://schemas.openxmlformats.org/officeDocument/2006/relationships/hyperlink" Target="http://gpstracking.co.in/" TargetMode="External"/><Relationship Id="rId26" Type="http://schemas.openxmlformats.org/officeDocument/2006/relationships/hyperlink" Target="http://dndscrub.com/" TargetMode="External"/><Relationship Id="rId3" Type="http://schemas.openxmlformats.org/officeDocument/2006/relationships/hyperlink" Target="http://mvoicecall.com/" TargetMode="External"/><Relationship Id="rId21" Type="http://schemas.openxmlformats.org/officeDocument/2006/relationships/image" Target="../media/image77.png"/><Relationship Id="rId7" Type="http://schemas.openxmlformats.org/officeDocument/2006/relationships/hyperlink" Target="http://smsviasmpp.com/" TargetMode="External"/><Relationship Id="rId12" Type="http://schemas.openxmlformats.org/officeDocument/2006/relationships/hyperlink" Target="http://callcentersoftware.co.in/" TargetMode="External"/><Relationship Id="rId17" Type="http://schemas.openxmlformats.org/officeDocument/2006/relationships/image" Target="../media/image75.gif"/><Relationship Id="rId25" Type="http://schemas.openxmlformats.org/officeDocument/2006/relationships/image" Target="../media/image79.png"/><Relationship Id="rId2" Type="http://schemas.openxmlformats.org/officeDocument/2006/relationships/image" Target="../media/image67.jpg"/><Relationship Id="rId16" Type="http://schemas.openxmlformats.org/officeDocument/2006/relationships/hyperlink" Target="http://mconfcall.in/" TargetMode="External"/><Relationship Id="rId20" Type="http://schemas.openxmlformats.org/officeDocument/2006/relationships/hyperlink" Target="http://mrechargesystem.com/" TargetMode="External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24" Type="http://schemas.openxmlformats.org/officeDocument/2006/relationships/hyperlink" Target="http://highspeedsms.com/" TargetMode="External"/><Relationship Id="rId32" Type="http://schemas.openxmlformats.org/officeDocument/2006/relationships/hyperlink" Target="http://gpsemployeetracking.in/" TargetMode="External"/><Relationship Id="rId5" Type="http://schemas.openxmlformats.org/officeDocument/2006/relationships/hyperlink" Target="http://epartnerchannel.com/" TargetMode="External"/><Relationship Id="rId15" Type="http://schemas.openxmlformats.org/officeDocument/2006/relationships/image" Target="../media/image74.png"/><Relationship Id="rId23" Type="http://schemas.openxmlformats.org/officeDocument/2006/relationships/image" Target="../media/image78.jpg"/><Relationship Id="rId28" Type="http://schemas.openxmlformats.org/officeDocument/2006/relationships/hyperlink" Target="http://rechargegrid.in/" TargetMode="External"/><Relationship Id="rId10" Type="http://schemas.openxmlformats.org/officeDocument/2006/relationships/hyperlink" Target="http://mandroidpos.com/" TargetMode="External"/><Relationship Id="rId19" Type="http://schemas.openxmlformats.org/officeDocument/2006/relationships/image" Target="../media/image76.jpg"/><Relationship Id="rId31" Type="http://schemas.openxmlformats.org/officeDocument/2006/relationships/image" Target="../media/image8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Relationship Id="rId14" Type="http://schemas.openxmlformats.org/officeDocument/2006/relationships/hyperlink" Target="http://tablepos.in/" TargetMode="External"/><Relationship Id="rId22" Type="http://schemas.openxmlformats.org/officeDocument/2006/relationships/hyperlink" Target="http://mysalescloud.in/" TargetMode="External"/><Relationship Id="rId27" Type="http://schemas.openxmlformats.org/officeDocument/2006/relationships/image" Target="../media/image80.png"/><Relationship Id="rId30" Type="http://schemas.openxmlformats.org/officeDocument/2006/relationships/hyperlink" Target="http://twittertoolbox.in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rix.net/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onrix@gmail.com" TargetMode="External"/><Relationship Id="rId4" Type="http://schemas.openxmlformats.org/officeDocument/2006/relationships/hyperlink" Target="http://www.bonrix.co.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5114" y="23884"/>
            <a:ext cx="11513052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Bonrix IOT M2M Remote Monitoring Solutions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Content Placeholder 4"/>
          <p:cNvPicPr>
            <a:picLocks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4964" y="5053472"/>
            <a:ext cx="4032662" cy="159670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359856" y="4912830"/>
            <a:ext cx="5344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Bonrix Software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 algn="ctr"/>
            <a:r>
              <a:rPr lang="en-US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http://www.bonrix.net/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www.bonrix.co.in/</a:t>
            </a:r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http://iot.bonrix.in</a:t>
            </a:r>
            <a:r>
              <a:rPr lang="en-US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en-US" sz="28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SudhirRakholiya\Desktop\IOT\iota-devices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2" y="785884"/>
            <a:ext cx="6969352" cy="42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592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36574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32764" y="17432"/>
            <a:ext cx="10181229" cy="733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Solar</a:t>
            </a:r>
            <a:r>
              <a:rPr lang="en-US" sz="4400" dirty="0">
                <a:effectLst/>
                <a:latin typeface="Times New Roman" pitchFamily="18" charset="0"/>
                <a:cs typeface="Times New Roman" pitchFamily="18" charset="0"/>
              </a:rPr>
              <a:t> Monitoring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963395"/>
            <a:ext cx="12192000" cy="201986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works?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Install data-logger with Inverters, Weather Station and SCBs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IoT Cloud platform for data-aggregation</a:t>
            </a:r>
            <a:r>
              <a:rPr lang="en-US" dirty="0" smtClean="0"/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Dashboards &amp; Analytics reports for energy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Clr>
                <a:schemeClr val="tx1"/>
              </a:buCl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 descr="C:\Users\SudhirRakholiya\Desktop\IOT\solar-energy-monito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750627"/>
            <a:ext cx="11818961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941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36574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32764" y="17432"/>
            <a:ext cx="10181229" cy="733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en-US" sz="4400" dirty="0">
                <a:effectLst/>
                <a:latin typeface="Times New Roman" pitchFamily="18" charset="0"/>
                <a:cs typeface="Times New Roman" pitchFamily="18" charset="0"/>
              </a:rPr>
              <a:t> Monitoring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996235"/>
            <a:ext cx="12192000" cy="201986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works?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Install data-logger to remotely collect analyzer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data.IoT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Cloud platform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data-aggregation. Dashboards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&amp; Analytical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reports. SMS/Email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alerts for any unusual spike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udhirRakholiya\Desktop\IOT\environment-monitoring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" y="715228"/>
            <a:ext cx="11750721" cy="3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826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36574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32764" y="17432"/>
            <a:ext cx="10181229" cy="733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Smart Grid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996235"/>
            <a:ext cx="12192000" cy="201986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works?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Install data-logger to remotely collect Energy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Consumption. IoT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Cloud platform for data-aggregation through installed Energy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Meter. Dashboards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&amp; Analytical reports for Energy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Consumptions. SMS/Email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alerts for Load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shedding. Switch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ON/OFF using Cloud by just 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click. Receive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alarm notification when Power consumption reaches over load level</a:t>
            </a:r>
            <a:r>
              <a:rPr lang="en-US" sz="2800" dirty="0"/>
              <a:t>.</a:t>
            </a:r>
          </a:p>
        </p:txBody>
      </p:sp>
      <p:pic>
        <p:nvPicPr>
          <p:cNvPr id="5122" name="Picture 2" descr="C:\Users\SudhirRakholiya\Desktop\IOT\smart-grid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627797"/>
            <a:ext cx="11791666" cy="31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536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36574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32764" y="17432"/>
            <a:ext cx="10181229" cy="733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>
                <a:effectLst/>
                <a:latin typeface="Times New Roman" pitchFamily="18" charset="0"/>
                <a:cs typeface="Times New Roman" pitchFamily="18" charset="0"/>
              </a:rPr>
              <a:t>Cold Storage Monitoring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996235"/>
            <a:ext cx="12192000" cy="201986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works?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Install field sensors &amp; data-logger to remotely collect temperature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readings. Record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Energy and Diesel Generator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usage. IoT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Cloud platform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data-aggregation.Dashboards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Analytical reports to provide holistic temperature profile for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facility. SMS/Email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alerts for any surge in temperature</a:t>
            </a:r>
            <a:r>
              <a:rPr lang="en-US" sz="2400" dirty="0"/>
              <a:t>.</a:t>
            </a:r>
          </a:p>
        </p:txBody>
      </p:sp>
      <p:pic>
        <p:nvPicPr>
          <p:cNvPr id="6146" name="Picture 2" descr="C:\Users\SudhirRakholiya\Desktop\IOT\cold-storage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6" y="750627"/>
            <a:ext cx="11804901" cy="30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046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36574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32764" y="17432"/>
            <a:ext cx="10181229" cy="733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Generator</a:t>
            </a:r>
            <a:r>
              <a:rPr lang="en-US" sz="4400" dirty="0">
                <a:effectLst/>
                <a:latin typeface="Times New Roman" pitchFamily="18" charset="0"/>
                <a:cs typeface="Times New Roman" pitchFamily="18" charset="0"/>
              </a:rPr>
              <a:t> Monit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oring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996235"/>
            <a:ext cx="12192000" cy="201986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works?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Install data-logger and sensors to remotely monitor generator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metrics.IoT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Cloud platform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data-aggregation.Dashboards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Analytical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reports.SMS/Email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alerts for any malfunction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theft. Maintainance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alerts.</a:t>
            </a:r>
          </a:p>
        </p:txBody>
      </p:sp>
      <p:pic>
        <p:nvPicPr>
          <p:cNvPr id="7170" name="Picture 2" descr="C:\Users\SudhirRakholiya\Desktop\IOT\generator-monito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7" y="798574"/>
            <a:ext cx="10167582" cy="31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865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36574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32764" y="17432"/>
            <a:ext cx="10181229" cy="733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Street Light Monitoring</a:t>
            </a:r>
            <a:endParaRPr lang="en-US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996235"/>
            <a:ext cx="12192000" cy="201986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works?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Install field sensors on each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lamp/cluster. Monitor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control street lights remotely via IoT Cloud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platform. Dashboards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Analytical reports for energy accounting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efficiency. Get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SMS/Email alerts for any faults.</a:t>
            </a:r>
          </a:p>
        </p:txBody>
      </p:sp>
      <p:pic>
        <p:nvPicPr>
          <p:cNvPr id="8194" name="Picture 2" descr="C:\Users\SudhirRakholiya\Desktop\IOT\intelligent-street-light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750627"/>
            <a:ext cx="11914496" cy="32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400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36574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32764" y="17432"/>
            <a:ext cx="10181229" cy="733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Water Treatment Monitoring</a:t>
            </a:r>
            <a:endParaRPr lang="en-US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996235"/>
            <a:ext cx="12192000" cy="201986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works?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Install field sensors to remotely collect key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metrics.IoT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Cloud platform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data-aggregation.Dashboards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Analytical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reports.SMS/Email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alerts for overflow/underflow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malfunction. Switch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ON/OFF using Cloud by just one click.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SudhirRakholiya\Desktop\IOT\water-treatment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" y="750627"/>
            <a:ext cx="11941791" cy="32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696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36574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8709" y="1573277"/>
            <a:ext cx="10181229" cy="20570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7200" dirty="0" smtClean="0">
                <a:effectLst/>
                <a:latin typeface="Times New Roman" pitchFamily="18" charset="0"/>
                <a:cs typeface="Times New Roman" pitchFamily="18" charset="0"/>
              </a:rPr>
              <a:t>IOT Dashboard</a:t>
            </a:r>
            <a:endParaRPr lang="en-US" sz="7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535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507" y="39936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: Analog Data Dashboard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SudhirRakholiya\Desktop\DeltaSS\User\EndUserDash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517566"/>
            <a:ext cx="11478086" cy="54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133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26288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: Analog Data Dashboard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SudhirRakholiya\Desktop\DeltaSS\User\Screenshot (38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487953"/>
            <a:ext cx="11478086" cy="54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31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IOT Devices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386238"/>
            <a:ext cx="12192000" cy="382720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tx1"/>
              </a:buClr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Internet of things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) is the extension of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 connectivity into physical devices and everyday objects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 3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Embedded with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electronics,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Internet connectivity, and other forms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hardware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such as sensors), these devices can communicate and interact with others over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Clr>
                <a:schemeClr val="tx1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Internet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they can be remotely monitored and controlled</a:t>
            </a:r>
            <a:r>
              <a:rPr lang="en-US" dirty="0"/>
              <a:t>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213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55901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Live Digital 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SudhirRakholiya\Desktop\DeltaSS\User\Screenshot (37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517566"/>
            <a:ext cx="11478086" cy="54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457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508" y="55901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Battery LVD 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SudhirRakholiya\Desktop\DeltaSS\User\Screenshot (39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517566"/>
            <a:ext cx="11291248" cy="54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07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2830" y="2151029"/>
            <a:ext cx="10725684" cy="188870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000" dirty="0">
                <a:effectLst/>
                <a:latin typeface="Times New Roman" pitchFamily="18" charset="0"/>
                <a:cs typeface="Times New Roman" pitchFamily="18" charset="0"/>
              </a:rPr>
              <a:t>IOT </a:t>
            </a:r>
            <a:r>
              <a:rPr lang="en-US" sz="6000" dirty="0" smtClean="0">
                <a:effectLst/>
                <a:latin typeface="Times New Roman" pitchFamily="18" charset="0"/>
                <a:cs typeface="Times New Roman" pitchFamily="18" charset="0"/>
              </a:rPr>
              <a:t>Admin Web Panel Functions &amp; Screenshot</a:t>
            </a:r>
            <a:endParaRPr lang="en-US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272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Admin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: Manager Manage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udhirRakholiya\Desktop\DeltaSS\Admin\Screenshot (38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034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Admin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Device Manage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udhirRakholiya\Desktop\DeltaSS\Admin\Screenshot (38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7"/>
            <a:ext cx="11478086" cy="48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01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Admin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Device Profile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udhirRakholiya\Desktop\DeltaSS\Admin\Screenshot (38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229053"/>
            <a:ext cx="11478086" cy="47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317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Admin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: View Device Profile 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udhirRakholiya\Desktop\DeltaSS\Admin\DeltaDevice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7"/>
            <a:ext cx="11478086" cy="480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977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Admin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Password Manage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udhirRakholiya\Desktop\DeltaSS\Admin\Screenshot (38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631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2955" y="2197290"/>
            <a:ext cx="11586949" cy="206081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000" dirty="0">
                <a:effectLst/>
                <a:latin typeface="Times New Roman" pitchFamily="18" charset="0"/>
                <a:cs typeface="Times New Roman" pitchFamily="18" charset="0"/>
              </a:rPr>
              <a:t>IOT </a:t>
            </a:r>
            <a:r>
              <a:rPr lang="en-US" sz="6000" dirty="0" smtClean="0">
                <a:effectLst/>
                <a:latin typeface="Times New Roman" pitchFamily="18" charset="0"/>
                <a:cs typeface="Times New Roman" pitchFamily="18" charset="0"/>
              </a:rPr>
              <a:t>Manager Web </a:t>
            </a:r>
            <a:r>
              <a:rPr lang="en-US" sz="6000" dirty="0">
                <a:effectLst/>
                <a:latin typeface="Times New Roman" pitchFamily="18" charset="0"/>
                <a:cs typeface="Times New Roman" pitchFamily="18" charset="0"/>
              </a:rPr>
              <a:t>Panel Functions &amp; Screenshot</a:t>
            </a:r>
          </a:p>
        </p:txBody>
      </p:sp>
    </p:spTree>
    <p:extLst>
      <p:ext uri="{BB962C8B-B14F-4D97-AF65-F5344CB8AC3E}">
        <p14:creationId xmlns:p14="http://schemas.microsoft.com/office/powerpoint/2010/main" val="34017335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: User Manage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udhirRakholiya\Desktop\DeltaSS\Manager\Screenshot (36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191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81249" y="235796"/>
            <a:ext cx="8281060" cy="9062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IoT Devices</a:t>
            </a:r>
          </a:p>
          <a:p>
            <a:pPr algn="ctr"/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1386238"/>
            <a:ext cx="12192000" cy="382720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Automation IoT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Devices.</a:t>
            </a: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Industrial IoT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Devices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Miscellaneous IoT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Devices.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Development Boards IoT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Devices.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Virtual Reality (VR) and Augmented Reality (AR) IoT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Devices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Clr>
                <a:schemeClr val="tx1"/>
              </a:buCl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972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User Group Manage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SudhirRakholiya\Desktop\DeltaSS\Manager\Screenshot (37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825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: Site Manage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SudhirRakholiya\Desktop\DeltaSS\Manager\Screenshot (37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053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View Site 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udhirRakholiya\Desktop\DeltaSS\Manager\Screenshot (37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473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: View Device 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SudhirRakholiya\Desktop\DeltaSS\Manager\Screenshot (37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9"/>
            <a:ext cx="11478086" cy="48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779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View Device History Data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SudhirRakholiya\Desktop\DeltaSS\Manager\Screenshot (39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7"/>
            <a:ext cx="11478086" cy="48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030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 : Digital Input Alert Manage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SudhirRakholiya\Desktop\DeltaSS\Manager\Screenshot (37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0796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Assign Site To Users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SudhirRakholiya\Desktop\DeltaSS\Manager\Screenshot (39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709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 : Assign Site To User Group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SudhirRakholiya\Desktop\DeltaSS\Manager\Screenshot (39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879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: Assign User To Site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SudhirRakholiya\Desktop\DeltaSS\Manager\Screenshot (39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2" y="1129398"/>
            <a:ext cx="11311208" cy="48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334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 : Assign User Group To Site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SudhirRakholiya\Desktop\DeltaSS\Manager\Screenshot (40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2" y="1129398"/>
            <a:ext cx="11360918" cy="48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4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9638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 smtClean="0">
                <a:effectLst/>
              </a:rPr>
              <a:t>IOT M2M Devices</a:t>
            </a:r>
            <a:endParaRPr lang="en-US" b="0" dirty="0">
              <a:effectLst/>
            </a:endParaRPr>
          </a:p>
        </p:txBody>
      </p:sp>
      <p:pic>
        <p:nvPicPr>
          <p:cNvPr id="1026" name="Picture 2" descr="C:\Users\SudhirRakholiya\Desktop\IOT\Energy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9" y="898566"/>
            <a:ext cx="2670733" cy="18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728" y="2832050"/>
            <a:ext cx="23704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eGaugePro</a:t>
            </a:r>
          </a:p>
        </p:txBody>
      </p:sp>
      <p:pic>
        <p:nvPicPr>
          <p:cNvPr id="1027" name="Picture 3" descr="C:\Users\SudhirRakholiya\Desktop\IOT\RUTX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28" y="862357"/>
            <a:ext cx="3328972" cy="18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47229" y="2769133"/>
            <a:ext cx="23704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RUTX09</a:t>
            </a:r>
          </a:p>
        </p:txBody>
      </p:sp>
      <p:pic>
        <p:nvPicPr>
          <p:cNvPr id="1028" name="Picture 4" descr="C:\Users\SudhirRakholiya\Desktop\IOT\GSM_S-2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98" y="368490"/>
            <a:ext cx="2797791" cy="21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55203" y="2740170"/>
            <a:ext cx="23704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GSM_S-271</a:t>
            </a:r>
          </a:p>
        </p:txBody>
      </p:sp>
      <p:pic>
        <p:nvPicPr>
          <p:cNvPr id="1029" name="Picture 5" descr="C:\Users\SudhirRakholiya\Desktop\IOT\GPRS_RS48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8" y="3480178"/>
            <a:ext cx="2836622" cy="17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4979" y="5454694"/>
            <a:ext cx="23704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GPRS_RS4855</a:t>
            </a:r>
          </a:p>
        </p:txBody>
      </p:sp>
      <p:pic>
        <p:nvPicPr>
          <p:cNvPr id="3" name="Picture 2" descr="C:\Users\SudhirRakholiya\Desktop\IOT\DTU332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37" y="3480178"/>
            <a:ext cx="2473275" cy="17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95971" y="5438908"/>
            <a:ext cx="23704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DTU332G</a:t>
            </a:r>
          </a:p>
        </p:txBody>
      </p:sp>
      <p:pic>
        <p:nvPicPr>
          <p:cNvPr id="4" name="Picture 3" descr="C:\Users\SudhirRakholiya\Desktop\IOT\ss8-modb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447" y="3337579"/>
            <a:ext cx="1643723" cy="18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13687" y="5432921"/>
            <a:ext cx="23704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SS-8 Modbus</a:t>
            </a:r>
          </a:p>
          <a:p>
            <a:pPr algn="ctr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03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Manager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 : Password Manage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SudhirRakholiya\Desktop\DeltaSS\Manager\Screenshot (37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8" y="1129397"/>
            <a:ext cx="11332192" cy="48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994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0250" y="2123733"/>
            <a:ext cx="11532359" cy="20934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000" dirty="0">
                <a:effectLst/>
                <a:latin typeface="Times New Roman" pitchFamily="18" charset="0"/>
                <a:cs typeface="Times New Roman" pitchFamily="18" charset="0"/>
              </a:rPr>
              <a:t>IOT </a:t>
            </a:r>
            <a:r>
              <a:rPr lang="en-US" sz="6000" dirty="0" smtClean="0">
                <a:effectLst/>
                <a:latin typeface="Times New Roman" pitchFamily="18" charset="0"/>
                <a:cs typeface="Times New Roman" pitchFamily="18" charset="0"/>
              </a:rPr>
              <a:t>User Web </a:t>
            </a:r>
            <a:r>
              <a:rPr lang="en-US" sz="6000" dirty="0">
                <a:effectLst/>
                <a:latin typeface="Times New Roman" pitchFamily="18" charset="0"/>
                <a:cs typeface="Times New Roman" pitchFamily="18" charset="0"/>
              </a:rPr>
              <a:t>Panel </a:t>
            </a:r>
            <a:endParaRPr lang="en-US" sz="6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smtClean="0">
                <a:effectLst/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en-US" sz="6000" dirty="0">
                <a:effectLst/>
                <a:latin typeface="Times New Roman" pitchFamily="18" charset="0"/>
                <a:cs typeface="Times New Roman" pitchFamily="18" charset="0"/>
              </a:rPr>
              <a:t>&amp; Screenshot</a:t>
            </a:r>
          </a:p>
        </p:txBody>
      </p:sp>
    </p:spTree>
    <p:extLst>
      <p:ext uri="{BB962C8B-B14F-4D97-AF65-F5344CB8AC3E}">
        <p14:creationId xmlns:p14="http://schemas.microsoft.com/office/powerpoint/2010/main" val="18931725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User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: View Analog Data Dashboard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SudhirRakholiya\Desktop\DeltaSS\User\Screenshot (37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497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User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Show Device 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SudhirRakholiya\Desktop\DeltaSS\User\Screenshot (38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8"/>
            <a:ext cx="11478086" cy="48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28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User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3.1 : Device History 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SudhirRakholiya\Desktop\DeltaSS\User\Screenshot (39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02102"/>
            <a:ext cx="11478086" cy="48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336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13656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914" y="35626"/>
            <a:ext cx="10134600" cy="687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Bonrix IOT 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M2M System User Functions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82" y="667733"/>
            <a:ext cx="1153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Site 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SudhirRakholiya\Desktop\DeltaSS\User\Screenshot (38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" y="1129399"/>
            <a:ext cx="11478086" cy="48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18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1" y="157469"/>
            <a:ext cx="3024336" cy="8568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741" y="1258372"/>
            <a:ext cx="323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>
                <a:hlinkClick r:id="rId3"/>
              </a:rPr>
              <a:t>Rechargesystem.bonrix.in</a:t>
            </a:r>
            <a:endParaRPr lang="en-S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57" y="250256"/>
            <a:ext cx="3676191" cy="904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930" y="1268147"/>
            <a:ext cx="2842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5"/>
              </a:rPr>
              <a:t>Beacon.Bonrix.in</a:t>
            </a:r>
            <a:endParaRPr lang="en-S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51" y="278819"/>
            <a:ext cx="2885558" cy="7920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63158" y="1238621"/>
            <a:ext cx="278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7"/>
              </a:rPr>
              <a:t>gpstracker.bonrix.in</a:t>
            </a:r>
            <a:endParaRPr lang="en-S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24" y="236713"/>
            <a:ext cx="2657475" cy="876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27440" y="1268147"/>
            <a:ext cx="2603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>
                <a:hlinkClick r:id="rId7"/>
              </a:rPr>
              <a:t>gpstracker.bonrix.in</a:t>
            </a:r>
            <a:endParaRPr lang="en-S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1" y="2261657"/>
            <a:ext cx="3024336" cy="7560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8972" y="3009031"/>
            <a:ext cx="234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10"/>
              </a:rPr>
              <a:t>pay.bonrix.in</a:t>
            </a:r>
            <a:endParaRPr lang="en-S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22" y="2154946"/>
            <a:ext cx="2715337" cy="6904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33999" y="3000510"/>
            <a:ext cx="201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12"/>
              </a:rPr>
              <a:t>crm.bonrix.in</a:t>
            </a:r>
            <a:endParaRPr lang="en-SG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13" y="2067879"/>
            <a:ext cx="2690606" cy="86458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63157" y="3000510"/>
            <a:ext cx="263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14"/>
              </a:rPr>
              <a:t>salescloud.bonrix.in</a:t>
            </a:r>
            <a:endParaRPr lang="en-SG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24" y="2065625"/>
            <a:ext cx="2657475" cy="7797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025660" y="3009031"/>
            <a:ext cx="3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>
                <a:hlinkClick r:id="rId16"/>
              </a:rPr>
              <a:t>myshoppingcart.bonrix.in</a:t>
            </a:r>
            <a:endParaRPr lang="en-SG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" y="3889612"/>
            <a:ext cx="3140077" cy="8814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48972" y="4898223"/>
            <a:ext cx="2175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18"/>
              </a:rPr>
              <a:t>gpstracker.in</a:t>
            </a:r>
            <a:endParaRPr lang="en-SG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22" y="3888674"/>
            <a:ext cx="2715337" cy="8823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71930" y="4878895"/>
            <a:ext cx="2514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 smtClean="0">
                <a:hlinkClick r:id="rId20"/>
              </a:rPr>
              <a:t>smsviamobile.com</a:t>
            </a:r>
            <a:endParaRPr lang="en-SG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58" y="3889612"/>
            <a:ext cx="2562502" cy="8814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463158" y="4878895"/>
            <a:ext cx="2562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22"/>
              </a:rPr>
              <a:t>mautodialer.com</a:t>
            </a:r>
            <a:endParaRPr lang="en-SG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40" y="3889612"/>
            <a:ext cx="2314350" cy="72703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399424" y="4875570"/>
            <a:ext cx="2542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24"/>
              </a:rPr>
              <a:t>LiveQuotes.co.in 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41530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9" y="226850"/>
            <a:ext cx="3209490" cy="7557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295" y="1037888"/>
            <a:ext cx="3094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 smtClean="0">
                <a:hlinkClick r:id="rId3"/>
              </a:rPr>
              <a:t>mvoicecall.com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4" y="162854"/>
            <a:ext cx="2673688" cy="819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0344" y="1037888"/>
            <a:ext cx="287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 smtClean="0">
                <a:hlinkClick r:id="rId5"/>
              </a:rPr>
              <a:t>epartnerchannel.com</a:t>
            </a:r>
            <a:endParaRPr lang="en-S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69" y="226849"/>
            <a:ext cx="2366467" cy="755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29799" y="1030314"/>
            <a:ext cx="2127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 smtClean="0">
                <a:hlinkClick r:id="rId7"/>
              </a:rPr>
              <a:t>smsviasmpp.com</a:t>
            </a:r>
            <a:endParaRPr lang="en-S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30" y="226850"/>
            <a:ext cx="2647665" cy="7557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66830" y="1021864"/>
            <a:ext cx="2647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7"/>
              </a:rPr>
              <a:t>smpp2smpp.com</a:t>
            </a:r>
            <a:endParaRPr lang="en-S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1453883"/>
            <a:ext cx="2920042" cy="57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295" y="2177175"/>
            <a:ext cx="292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 smtClean="0">
                <a:hlinkClick r:id="rId10"/>
              </a:rPr>
              <a:t>mandroidpos.com</a:t>
            </a:r>
            <a:endParaRPr lang="en-S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16" y="1493144"/>
            <a:ext cx="2444016" cy="5726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99914" y="2177175"/>
            <a:ext cx="304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12"/>
              </a:rPr>
              <a:t>callcentersoftware.co.in</a:t>
            </a:r>
            <a:endParaRPr lang="en-S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68" y="1493144"/>
            <a:ext cx="2366467" cy="5726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06969" y="2177175"/>
            <a:ext cx="2366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14"/>
              </a:rPr>
              <a:t>tablepos.in</a:t>
            </a:r>
            <a:endParaRPr lang="en-S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30" y="1502912"/>
            <a:ext cx="2647665" cy="571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273313" y="2177175"/>
            <a:ext cx="243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 smtClean="0">
                <a:hlinkClick r:id="rId16"/>
              </a:rPr>
              <a:t>mconfcall.in</a:t>
            </a:r>
            <a:endParaRPr lang="en-SG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2799381"/>
            <a:ext cx="2920042" cy="77054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5295" y="3569921"/>
            <a:ext cx="292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 smtClean="0">
                <a:hlinkClick r:id="rId18"/>
              </a:rPr>
              <a:t>gpstracking.co.in</a:t>
            </a:r>
            <a:endParaRPr lang="en-SG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4" y="2799381"/>
            <a:ext cx="2673688" cy="73031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99914" y="3569921"/>
            <a:ext cx="2834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 smtClean="0"/>
              <a:t> </a:t>
            </a:r>
            <a:r>
              <a:rPr lang="en-SG" dirty="0" smtClean="0">
                <a:hlinkClick r:id="rId20"/>
              </a:rPr>
              <a:t>MRechargeSystem.com</a:t>
            </a:r>
            <a:endParaRPr lang="en-SG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68" y="2799381"/>
            <a:ext cx="2366467" cy="73031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419237" y="3531149"/>
            <a:ext cx="255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 smtClean="0">
                <a:hlinkClick r:id="rId22"/>
              </a:rPr>
              <a:t>mysalescloud.in</a:t>
            </a:r>
            <a:endParaRPr lang="en-SG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30" y="2799381"/>
            <a:ext cx="2442948" cy="65315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08504" y="3531827"/>
            <a:ext cx="2601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24"/>
              </a:rPr>
              <a:t>HighspeedSMS.com</a:t>
            </a:r>
            <a:endParaRPr lang="en-SG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6" y="4341185"/>
            <a:ext cx="2920042" cy="83131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05295" y="5295617"/>
            <a:ext cx="2742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 smtClean="0">
                <a:hlinkClick r:id="rId26"/>
              </a:rPr>
              <a:t>DNDScrub.com</a:t>
            </a:r>
            <a:endParaRPr lang="en-SG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4" y="4517409"/>
            <a:ext cx="2673688" cy="65509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60343" y="5295617"/>
            <a:ext cx="2531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28"/>
              </a:rPr>
              <a:t>RechargeGRID.in </a:t>
            </a:r>
            <a:endParaRPr lang="en-SG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68" y="4471093"/>
            <a:ext cx="2366468" cy="70140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600780" y="5295902"/>
            <a:ext cx="2372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30"/>
              </a:rPr>
              <a:t>TwitterToolbox.in</a:t>
            </a:r>
            <a:endParaRPr lang="en-SG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30" y="4517409"/>
            <a:ext cx="2292824" cy="6550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973437" y="5295617"/>
            <a:ext cx="310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dirty="0">
                <a:hlinkClick r:id="rId32"/>
              </a:rPr>
              <a:t>GPSEmployeeTracking.in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93516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12191999" cy="194178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87856" y="970894"/>
            <a:ext cx="97990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Address 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M/S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Bonrix Software Systems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A-801, Samudra Complex,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Near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Klassic Gold Hotel, Off. C. G. Road, Navrangpura,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Ahmedabad - 380009, Gujarat, India.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Contact NO 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91-9429045500,9426045500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Website: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www.bonrix.net/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www.bonrix.co.in/</a:t>
            </a:r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://iot.bonrix.in</a:t>
            </a:r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Email Id: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bonrix@gmail.com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759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1605" y="31080"/>
            <a:ext cx="10833844" cy="7468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IOT M2M GSM Meter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388" y="2802155"/>
            <a:ext cx="343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Gas Meter</a:t>
            </a: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4339986" y="2834233"/>
            <a:ext cx="39094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Energy Meter</a:t>
            </a:r>
            <a:endParaRPr lang="en-US" sz="2100" dirty="0"/>
          </a:p>
        </p:txBody>
      </p:sp>
      <p:pic>
        <p:nvPicPr>
          <p:cNvPr id="2050" name="Picture 2" descr="C:\Users\SudhirRakholiya\Desktop\IOT\met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6" y="835225"/>
            <a:ext cx="3333849" cy="188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dhirRakholiya\Desktop\IOT\mete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64" y="835225"/>
            <a:ext cx="3601925" cy="188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udhirRakholiya\Desktop\IOT\EnergyMete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55" y="777922"/>
            <a:ext cx="3411941" cy="19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85063" y="2806937"/>
            <a:ext cx="22421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Smart Water Meter</a:t>
            </a:r>
            <a:endParaRPr lang="en-US" sz="2100" dirty="0"/>
          </a:p>
        </p:txBody>
      </p:sp>
      <p:sp>
        <p:nvSpPr>
          <p:cNvPr id="23" name="Rectangle 22"/>
          <p:cNvSpPr/>
          <p:nvPr/>
        </p:nvSpPr>
        <p:spPr>
          <a:xfrm>
            <a:off x="730721" y="5536951"/>
            <a:ext cx="36092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Weather Station IOT Meter</a:t>
            </a:r>
            <a:endParaRPr lang="en-US" sz="2100" dirty="0"/>
          </a:p>
        </p:txBody>
      </p:sp>
      <p:sp>
        <p:nvSpPr>
          <p:cNvPr id="24" name="Rectangle 23"/>
          <p:cNvSpPr/>
          <p:nvPr/>
        </p:nvSpPr>
        <p:spPr>
          <a:xfrm>
            <a:off x="8207588" y="5536951"/>
            <a:ext cx="39094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Solar Meter</a:t>
            </a:r>
            <a:endParaRPr lang="en-US" sz="2100" dirty="0"/>
          </a:p>
        </p:txBody>
      </p:sp>
      <p:pic>
        <p:nvPicPr>
          <p:cNvPr id="2059" name="Picture 11" descr="C:\Users\SudhirRakholiya\Desktop\IOT\taxi_me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33" y="3592466"/>
            <a:ext cx="3275463" cy="18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udhirRakholiya\Desktop\IOT\solar_me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64" y="3276745"/>
            <a:ext cx="3715684" cy="20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622556" y="5536951"/>
            <a:ext cx="34119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Taxi Meter</a:t>
            </a:r>
            <a:endParaRPr lang="en-US" sz="2100" dirty="0"/>
          </a:p>
        </p:txBody>
      </p:sp>
      <p:pic>
        <p:nvPicPr>
          <p:cNvPr id="2061" name="Picture 13" descr="C:\Users\SudhirRakholiya\Desktop\IOT\WeatherStations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" y="3411940"/>
            <a:ext cx="3362278" cy="21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769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1605" y="31080"/>
            <a:ext cx="10833844" cy="7468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IOT </a:t>
            </a:r>
            <a:r>
              <a:rPr lang="en-US" sz="4400" smtClean="0">
                <a:effectLst/>
                <a:latin typeface="Times New Roman" pitchFamily="18" charset="0"/>
                <a:cs typeface="Times New Roman" pitchFamily="18" charset="0"/>
              </a:rPr>
              <a:t>M2M Dashboard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udhirRakholiya\Desktop\IOT\meter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7" y="1023938"/>
            <a:ext cx="11654620" cy="474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417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81249" y="235796"/>
            <a:ext cx="8027720" cy="9062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effectLst/>
                <a:latin typeface="Times New Roman" pitchFamily="18" charset="0"/>
                <a:cs typeface="Times New Roman" pitchFamily="18" charset="0"/>
              </a:rPr>
              <a:t>Applications </a:t>
            </a:r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Of IoT Devices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-54591" y="1358943"/>
            <a:ext cx="12246591" cy="44550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tx1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Energy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Monitoring.</a:t>
            </a: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Solar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Monitoring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Monitoring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Smart Grid.</a:t>
            </a: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Cold-Storage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Generator.</a:t>
            </a: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Street Light.</a:t>
            </a: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Water Treatment.</a:t>
            </a:r>
          </a:p>
          <a:p>
            <a:pPr marL="0" indent="0">
              <a:buFont typeface="Wingdings 3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90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1605" y="31080"/>
            <a:ext cx="10833844" cy="7468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effectLst/>
                <a:latin typeface="Times New Roman" pitchFamily="18" charset="0"/>
                <a:cs typeface="Times New Roman" pitchFamily="18" charset="0"/>
              </a:rPr>
              <a:t>Applications </a:t>
            </a:r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Of IoT Devices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udhirRakholiya\Desktop\IOT\energyMonitor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" y="1142010"/>
            <a:ext cx="3394312" cy="17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4283" y="2912111"/>
            <a:ext cx="2620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Energy Monitoring</a:t>
            </a:r>
            <a:endParaRPr lang="en-US" sz="2400" dirty="0"/>
          </a:p>
        </p:txBody>
      </p:sp>
      <p:pic>
        <p:nvPicPr>
          <p:cNvPr id="1027" name="Picture 3" descr="C:\Users\SudhirRakholiya\Desktop\IOT\solarmonito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80" y="1127284"/>
            <a:ext cx="3284059" cy="169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27248" y="2834233"/>
            <a:ext cx="2620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Monitoring</a:t>
            </a:r>
            <a:endParaRPr lang="en-US" sz="2400" dirty="0"/>
          </a:p>
        </p:txBody>
      </p:sp>
      <p:pic>
        <p:nvPicPr>
          <p:cNvPr id="1028" name="Picture 4" descr="C:\Users\SudhirRakholiya\Desktop\IOT\environmental-monitor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69" y="1015666"/>
            <a:ext cx="3166280" cy="17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852124" y="2861248"/>
            <a:ext cx="2620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Monitoring</a:t>
            </a:r>
            <a:endParaRPr lang="en-US" sz="2400" dirty="0"/>
          </a:p>
        </p:txBody>
      </p:sp>
      <p:pic>
        <p:nvPicPr>
          <p:cNvPr id="1029" name="Picture 5" descr="C:\Users\SudhirRakholiya\Desktop\IOT\Smart-Gr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5" y="3480179"/>
            <a:ext cx="3428383" cy="20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14282" y="5535882"/>
            <a:ext cx="3225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Smart Grid Monitoring</a:t>
            </a:r>
            <a:endParaRPr lang="en-US" sz="2400" dirty="0"/>
          </a:p>
        </p:txBody>
      </p:sp>
      <p:pic>
        <p:nvPicPr>
          <p:cNvPr id="1030" name="Picture 6" descr="C:\Users\SudhirRakholiya\Desktop\IOT\cold-stor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80" y="3373775"/>
            <a:ext cx="3284059" cy="21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72585" y="5536951"/>
            <a:ext cx="340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Cold Storage Monitoring</a:t>
            </a:r>
            <a:endParaRPr lang="en-US" sz="2400" dirty="0"/>
          </a:p>
        </p:txBody>
      </p:sp>
      <p:pic>
        <p:nvPicPr>
          <p:cNvPr id="1031" name="Picture 7" descr="C:\Users\SudhirRakholiya\Desktop\IOT\StreetLigh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28" y="3373776"/>
            <a:ext cx="3825761" cy="21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49428" y="5536951"/>
            <a:ext cx="340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Street Light Monitoring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96785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27909" y="237506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32764" y="17432"/>
            <a:ext cx="10181229" cy="733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>
                <a:effectLst/>
                <a:latin typeface="Times New Roman" pitchFamily="18" charset="0"/>
                <a:cs typeface="Times New Roman" pitchFamily="18" charset="0"/>
              </a:rPr>
              <a:t>Energy Monitoring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udhirRakholiya\Desktop\IOT\energy-monitoring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750627"/>
            <a:ext cx="11805314" cy="3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4039737"/>
            <a:ext cx="12192000" cy="201986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it works?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Install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data-logger to remotely collect key energy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metrics.IoT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Cloud platform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data-aggregation. Advanced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Analytics to identify energy usage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patterns.Design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efficient power policy and optimize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usage.</a:t>
            </a:r>
          </a:p>
          <a:p>
            <a:pPr marL="109728" indent="0">
              <a:buClr>
                <a:schemeClr val="tx1"/>
              </a:buClr>
              <a:buNone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589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ABA445-0BAC-4C23-A29E-1A3AE62819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838</Words>
  <Application>Microsoft Office PowerPoint</Application>
  <PresentationFormat>Custom</PresentationFormat>
  <Paragraphs>212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2014-02-01T19:24:49Z</dcterms:created>
  <dcterms:modified xsi:type="dcterms:W3CDTF">2019-04-17T07:31:08Z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TC040144389991</vt:lpwstr>
  </property>
</Properties>
</file>